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63" r:id="rId4"/>
    <p:sldId id="257" r:id="rId5"/>
    <p:sldId id="264" r:id="rId6"/>
    <p:sldId id="260" r:id="rId7"/>
    <p:sldId id="261" r:id="rId8"/>
    <p:sldId id="266" r:id="rId9"/>
    <p:sldId id="267" r:id="rId10"/>
    <p:sldId id="268" r:id="rId11"/>
    <p:sldId id="269" r:id="rId12"/>
    <p:sldId id="271"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14.11.2022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14.11.2022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14.11.2022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14.11.2022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14.11.2022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14.11.2022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14.11.2022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14.11.2022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14.11.2022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14.11.2022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14.11.2022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14.11.2022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916832"/>
            <a:ext cx="7988424" cy="2952328"/>
          </a:xfrm>
        </p:spPr>
        <p:txBody>
          <a:bodyPr>
            <a:normAutofit fontScale="90000"/>
          </a:bodyPr>
          <a:lstStyle/>
          <a:p>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solidFill>
                  <a:srgbClr val="002060"/>
                </a:solidFill>
              </a:rPr>
              <a:t/>
            </a:r>
            <a:br>
              <a:rPr lang="ru-RU" b="1" dirty="0" smtClean="0">
                <a:solidFill>
                  <a:srgbClr val="002060"/>
                </a:solidFill>
              </a:rPr>
            </a:br>
            <a:r>
              <a:rPr lang="ru-RU" sz="4000" b="1" dirty="0" smtClean="0">
                <a:solidFill>
                  <a:srgbClr val="002060"/>
                </a:solidFill>
              </a:rPr>
              <a:t>Проект </a:t>
            </a:r>
            <a:r>
              <a:rPr lang="ru-RU" sz="4000" dirty="0" smtClean="0">
                <a:solidFill>
                  <a:srgbClr val="002060"/>
                </a:solidFill>
              </a:rPr>
              <a:t/>
            </a:r>
            <a:br>
              <a:rPr lang="ru-RU" sz="4000" dirty="0" smtClean="0">
                <a:solidFill>
                  <a:srgbClr val="002060"/>
                </a:solidFill>
              </a:rPr>
            </a:br>
            <a:r>
              <a:rPr lang="ru-RU" sz="4000" b="1" dirty="0" smtClean="0">
                <a:solidFill>
                  <a:srgbClr val="002060"/>
                </a:solidFill>
              </a:rPr>
              <a:t>по нравственно-патриотическому воспитанию</a:t>
            </a:r>
            <a:r>
              <a:rPr lang="ru-RU" sz="4000" dirty="0" smtClean="0">
                <a:solidFill>
                  <a:srgbClr val="002060"/>
                </a:solidFill>
              </a:rPr>
              <a:t/>
            </a:r>
            <a:br>
              <a:rPr lang="ru-RU" sz="4000" dirty="0" smtClean="0">
                <a:solidFill>
                  <a:srgbClr val="002060"/>
                </a:solidFill>
              </a:rPr>
            </a:br>
            <a:r>
              <a:rPr lang="ru-RU" sz="4000" b="1" dirty="0" smtClean="0">
                <a:solidFill>
                  <a:srgbClr val="002060"/>
                </a:solidFill>
              </a:rPr>
              <a:t>«День народного единства</a:t>
            </a:r>
            <a:r>
              <a:rPr lang="ru-RU" sz="4000" dirty="0" smtClean="0">
                <a:solidFill>
                  <a:srgbClr val="002060"/>
                </a:solidFill>
              </a:rPr>
              <a:t>»</a:t>
            </a:r>
            <a:br>
              <a:rPr lang="ru-RU" sz="4000" dirty="0" smtClean="0">
                <a:solidFill>
                  <a:srgbClr val="002060"/>
                </a:solidFill>
              </a:rPr>
            </a:br>
            <a:r>
              <a:rPr lang="ru-RU" sz="2000" b="1" dirty="0" smtClean="0">
                <a:solidFill>
                  <a:schemeClr val="bg1">
                    <a:lumMod val="50000"/>
                  </a:schemeClr>
                </a:solidFill>
              </a:rPr>
              <a:t>старший дошкольный возраст</a:t>
            </a:r>
            <a:r>
              <a:rPr lang="ru-RU" sz="4000" dirty="0" smtClean="0"/>
              <a:t/>
            </a:r>
            <a:br>
              <a:rPr lang="ru-RU" sz="4000" dirty="0" smtClean="0"/>
            </a:br>
            <a:r>
              <a:rPr lang="ru-RU" b="1" dirty="0" smtClean="0"/>
              <a:t/>
            </a:r>
            <a:br>
              <a:rPr lang="ru-RU" b="1" dirty="0" smtClean="0"/>
            </a:br>
            <a:r>
              <a:rPr lang="ru-RU" dirty="0" smtClean="0"/>
              <a:t/>
            </a:r>
            <a:br>
              <a:rPr lang="ru-RU" dirty="0" smtClean="0"/>
            </a:br>
            <a:r>
              <a:rPr lang="ru-RU" dirty="0" smtClean="0">
                <a:solidFill>
                  <a:srgbClr val="002060"/>
                </a:solidFill>
                <a:latin typeface="Bookman Old Style" pitchFamily="18" charset="0"/>
              </a:rPr>
              <a:t/>
            </a:r>
            <a:br>
              <a:rPr lang="ru-RU" dirty="0" smtClean="0">
                <a:solidFill>
                  <a:srgbClr val="002060"/>
                </a:solidFill>
                <a:latin typeface="Bookman Old Style" pitchFamily="18" charset="0"/>
              </a:rPr>
            </a:br>
            <a:endParaRPr lang="ru-RU"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3" name="Подзаголовок 2"/>
          <p:cNvSpPr>
            <a:spLocks noGrp="1"/>
          </p:cNvSpPr>
          <p:nvPr>
            <p:ph type="subTitle" idx="1"/>
          </p:nvPr>
        </p:nvSpPr>
        <p:spPr>
          <a:xfrm>
            <a:off x="5072066" y="5000636"/>
            <a:ext cx="2700334" cy="638164"/>
          </a:xfrm>
        </p:spPr>
        <p:txBody>
          <a:bodyPr>
            <a:normAutofit/>
          </a:bodyPr>
          <a:lstStyle/>
          <a:p>
            <a:r>
              <a:rPr lang="ru-RU" sz="1600" dirty="0" smtClean="0"/>
              <a:t>Подготовила воспитатель:</a:t>
            </a:r>
            <a:endParaRPr lang="ru-RU" sz="1600" dirty="0" smtClean="0"/>
          </a:p>
          <a:p>
            <a:r>
              <a:rPr lang="en-US" sz="1600" dirty="0" smtClean="0"/>
              <a:t>                            </a:t>
            </a:r>
            <a:r>
              <a:rPr lang="ru-RU" sz="1600" dirty="0" err="1" smtClean="0"/>
              <a:t>Блажан</a:t>
            </a:r>
            <a:r>
              <a:rPr lang="ru-RU" sz="1600" dirty="0" smtClean="0"/>
              <a:t> Л.И.</a:t>
            </a:r>
            <a:endParaRPr lang="ru-RU" sz="1600" dirty="0"/>
          </a:p>
        </p:txBody>
      </p:sp>
      <p:sp>
        <p:nvSpPr>
          <p:cNvPr id="4" name="TextBox 3"/>
          <p:cNvSpPr txBox="1"/>
          <p:nvPr/>
        </p:nvSpPr>
        <p:spPr>
          <a:xfrm>
            <a:off x="971600" y="428604"/>
            <a:ext cx="6408713" cy="646331"/>
          </a:xfrm>
          <a:prstGeom prst="rect">
            <a:avLst/>
          </a:prstGeom>
          <a:noFill/>
        </p:spPr>
        <p:txBody>
          <a:bodyPr wrap="square" rtlCol="0">
            <a:spAutoFit/>
          </a:bodyPr>
          <a:lstStyle/>
          <a:p>
            <a:pPr algn="ctr"/>
            <a:r>
              <a:rPr lang="ru-RU" dirty="0" smtClean="0"/>
              <a:t>ФГБДОУ «Центр развития ребенка – детский сад </a:t>
            </a:r>
          </a:p>
          <a:p>
            <a:pPr algn="ctr"/>
            <a:r>
              <a:rPr lang="ru-RU" dirty="0" smtClean="0"/>
              <a:t>«Центр реабилитации»</a:t>
            </a:r>
            <a:endParaRPr lang="ru-RU" dirty="0"/>
          </a:p>
        </p:txBody>
      </p:sp>
      <p:pic>
        <p:nvPicPr>
          <p:cNvPr id="1030" name="Picture 6" descr="C:\Users\Marat\Desktop\ПРОЕКТ 4 НОЯБРЯ\Depositphotos_13896255_l.jpg"/>
          <p:cNvPicPr>
            <a:picLocks noChangeAspect="1" noChangeArrowheads="1"/>
          </p:cNvPicPr>
          <p:nvPr/>
        </p:nvPicPr>
        <p:blipFill>
          <a:blip r:embed="rId2" cstate="print"/>
          <a:srcRect/>
          <a:stretch>
            <a:fillRect/>
          </a:stretch>
        </p:blipFill>
        <p:spPr bwMode="auto">
          <a:xfrm>
            <a:off x="6660232" y="620688"/>
            <a:ext cx="2016224" cy="201622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normAutofit/>
          </a:bodyPr>
          <a:lstStyle/>
          <a:p>
            <a:r>
              <a:rPr lang="ru-RU" b="1" dirty="0" smtClean="0">
                <a:solidFill>
                  <a:srgbClr val="002060"/>
                </a:solidFill>
              </a:rPr>
              <a:t>Работа с детьми</a:t>
            </a:r>
            <a:endParaRPr lang="ru-RU" b="1" dirty="0">
              <a:solidFill>
                <a:srgbClr val="002060"/>
              </a:solidFill>
            </a:endParaRPr>
          </a:p>
        </p:txBody>
      </p:sp>
      <p:pic>
        <p:nvPicPr>
          <p:cNvPr id="3074" name="Picture 2" descr="E:\Таня_Воспитатель_2019-2020\ФОТО_САД\Блажан_аттестация\Проект патриотически-нравственный\IMG-20221107-WA000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412776"/>
            <a:ext cx="2725070" cy="484888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E:\Таня_Воспитатель_2019-2020\ФОТО_САД\Блажан_аттестация\Проект патриотически-нравственный\IMG-20221107-WA00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9952" y="1412776"/>
            <a:ext cx="2725070" cy="484888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normAutofit/>
          </a:bodyPr>
          <a:lstStyle/>
          <a:p>
            <a:r>
              <a:rPr lang="ru-RU" b="1" dirty="0" smtClean="0">
                <a:solidFill>
                  <a:srgbClr val="002060"/>
                </a:solidFill>
              </a:rPr>
              <a:t>Итоговое мероприятие</a:t>
            </a:r>
            <a:endParaRPr lang="ru-RU" b="1" dirty="0">
              <a:solidFill>
                <a:srgbClr val="002060"/>
              </a:solidFill>
            </a:endParaRPr>
          </a:p>
        </p:txBody>
      </p:sp>
      <p:pic>
        <p:nvPicPr>
          <p:cNvPr id="4098" name="Picture 2" descr="E:\Таня_Воспитатель_2019-2020\ФОТО_САД\Блажан_аттестация\Проект патриотически-нравственный\IMG-20221107-WA001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7973" y="1340768"/>
            <a:ext cx="6336704" cy="475252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
            </a:r>
            <a:br>
              <a:rPr lang="ru-RU" b="1" dirty="0" smtClean="0"/>
            </a:br>
            <a:r>
              <a:rPr lang="ru-RU" b="1" dirty="0" smtClean="0">
                <a:solidFill>
                  <a:srgbClr val="002060"/>
                </a:solidFill>
              </a:rPr>
              <a:t>Результаты реализации проекта:</a:t>
            </a:r>
            <a:r>
              <a:rPr lang="ru-RU" dirty="0" smtClean="0">
                <a:solidFill>
                  <a:srgbClr val="002060"/>
                </a:solidFill>
              </a:rPr>
              <a:t> </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Задачи проекта были реализованы. Повысилась познавательная активность детей. Они стали задавать больше вопросов, проявляют интерес по данной теме. Проект оказался интересным для всех его участников. Проектная деятельность позволила родителям активно участвовать в образовательно-воспитательном процессе и способствовала укреплению детско-родительских отношений. </a:t>
            </a:r>
          </a:p>
          <a:p>
            <a:r>
              <a:rPr lang="ru-RU" dirty="0" smtClean="0"/>
              <a:t>У детей сформированы знания об истории праздника День народного единства, понятие о России, как о много национальном государстве, народы которого проживают в дружбе и согласии между собой. Закреплены знания о флаге, гербе и гимне.</a:t>
            </a: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lnSpcReduction="10000"/>
          </a:bodyPr>
          <a:lstStyle/>
          <a:p>
            <a:pPr>
              <a:buNone/>
            </a:pPr>
            <a:r>
              <a:rPr lang="ru-RU" dirty="0" smtClean="0"/>
              <a:t>      «Любовь к родному краю, родной культуре, родной речи начинается с малого - с любви к своей семье, к своему жилищу, к своему детскому саду. Постепенно расширяясь, эта любовь переходит в любовь к родной стране, к её истории, прошлому и настоящему, ко всему человечеству».</a:t>
            </a:r>
          </a:p>
          <a:p>
            <a:pPr>
              <a:buNone/>
            </a:pPr>
            <a:r>
              <a:rPr lang="ru-RU" dirty="0" smtClean="0"/>
              <a:t>                                                       Л. С. Лихачев.</a:t>
            </a: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002060"/>
                </a:solidFill>
              </a:rPr>
              <a:t>Паспорт проекта</a:t>
            </a:r>
            <a:endParaRPr lang="ru-RU" b="1" dirty="0">
              <a:solidFill>
                <a:srgbClr val="002060"/>
              </a:solidFill>
            </a:endParaRPr>
          </a:p>
        </p:txBody>
      </p:sp>
      <p:sp>
        <p:nvSpPr>
          <p:cNvPr id="3" name="Содержимое 2"/>
          <p:cNvSpPr>
            <a:spLocks noGrp="1"/>
          </p:cNvSpPr>
          <p:nvPr>
            <p:ph idx="1"/>
          </p:nvPr>
        </p:nvSpPr>
        <p:spPr/>
        <p:txBody>
          <a:bodyPr>
            <a:normAutofit fontScale="85000" lnSpcReduction="20000"/>
          </a:bodyPr>
          <a:lstStyle/>
          <a:p>
            <a:r>
              <a:rPr lang="ru-RU" dirty="0" smtClean="0"/>
              <a:t>Вид проекта: познавательно-практический.</a:t>
            </a:r>
          </a:p>
          <a:p>
            <a:r>
              <a:rPr lang="ru-RU" dirty="0" smtClean="0"/>
              <a:t>Сроки реализации проекта: краткосрочный (1 неделя).</a:t>
            </a:r>
          </a:p>
          <a:p>
            <a:r>
              <a:rPr lang="ru-RU" dirty="0" smtClean="0"/>
              <a:t>Возраст детей: старший дошкольный возраст </a:t>
            </a:r>
            <a:r>
              <a:rPr lang="ru-RU" i="1" dirty="0" smtClean="0"/>
              <a:t>(уточнить группу самостоятельно)</a:t>
            </a:r>
            <a:endParaRPr lang="ru-RU" dirty="0" smtClean="0"/>
          </a:p>
          <a:p>
            <a:r>
              <a:rPr lang="ru-RU" dirty="0" smtClean="0"/>
              <a:t>Участники проекта: воспитатели, дети, родители.</a:t>
            </a:r>
          </a:p>
          <a:p>
            <a:r>
              <a:rPr lang="ru-RU" dirty="0" smtClean="0"/>
              <a:t>Виды детской деятельности: познавательно- исследовательская, восприятие художественной литературы, коммуникативная.</a:t>
            </a:r>
          </a:p>
          <a:p>
            <a:r>
              <a:rPr lang="ru-RU" dirty="0" smtClean="0"/>
              <a:t>Используемые технологии: информационно- коммуникативная, игровая, </a:t>
            </a:r>
            <a:r>
              <a:rPr lang="ru-RU" dirty="0" err="1" smtClean="0"/>
              <a:t>здоровье-сберегающая</a:t>
            </a:r>
            <a:r>
              <a:rPr lang="ru-RU" dirty="0" smtClean="0"/>
              <a:t>.</a:t>
            </a:r>
          </a:p>
          <a:p>
            <a:endParaRPr lang="ru-RU" dirty="0">
              <a:latin typeface="Bookman Old Style"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5"/>
          <p:cNvSpPr>
            <a:spLocks noGrp="1"/>
          </p:cNvSpPr>
          <p:nvPr>
            <p:ph type="body" idx="1"/>
          </p:nvPr>
        </p:nvSpPr>
        <p:spPr>
          <a:xfrm>
            <a:off x="571472" y="714356"/>
            <a:ext cx="3357586" cy="639762"/>
          </a:xfrm>
        </p:spPr>
        <p:txBody>
          <a:bodyPr>
            <a:normAutofit/>
          </a:bodyPr>
          <a:lstStyle/>
          <a:p>
            <a:pPr algn="ctr"/>
            <a:r>
              <a:rPr lang="ru-RU" dirty="0" smtClean="0">
                <a:solidFill>
                  <a:srgbClr val="002060"/>
                </a:solidFill>
              </a:rPr>
              <a:t>Цель:</a:t>
            </a:r>
            <a:endParaRPr lang="ru-RU" dirty="0">
              <a:solidFill>
                <a:srgbClr val="002060"/>
              </a:solidFill>
            </a:endParaRPr>
          </a:p>
        </p:txBody>
      </p:sp>
      <p:sp>
        <p:nvSpPr>
          <p:cNvPr id="5" name="Содержимое 4"/>
          <p:cNvSpPr>
            <a:spLocks noGrp="1"/>
          </p:cNvSpPr>
          <p:nvPr>
            <p:ph sz="half" idx="2"/>
          </p:nvPr>
        </p:nvSpPr>
        <p:spPr>
          <a:xfrm>
            <a:off x="457200" y="1643050"/>
            <a:ext cx="4040188" cy="4483113"/>
          </a:xfrm>
        </p:spPr>
        <p:txBody>
          <a:bodyPr>
            <a:normAutofit fontScale="85000" lnSpcReduction="20000"/>
          </a:bodyPr>
          <a:lstStyle/>
          <a:p>
            <a:pPr>
              <a:buNone/>
            </a:pPr>
            <a:r>
              <a:rPr lang="ru-RU" dirty="0" smtClean="0"/>
              <a:t>      формировать знания об истории праздника День народного единства, понятие о России, как о многонациональном государстве, народы которого проживают в дружбе и согласии между собой. Закрепить знания о флаге, гербе и гимне. Воспитывать любовь и уважение  к Родине, проживающим народам, формировать дружеские взаимоотношения в детском коллективе. Развивать слуховое внимание и память, обобщить и закрепить знания детей.</a:t>
            </a:r>
          </a:p>
          <a:p>
            <a:pPr>
              <a:buNone/>
            </a:pPr>
            <a:endParaRPr lang="ru-RU" dirty="0"/>
          </a:p>
        </p:txBody>
      </p:sp>
      <p:sp>
        <p:nvSpPr>
          <p:cNvPr id="7" name="Текст 6"/>
          <p:cNvSpPr>
            <a:spLocks noGrp="1"/>
          </p:cNvSpPr>
          <p:nvPr>
            <p:ph type="body" sz="quarter" idx="3"/>
          </p:nvPr>
        </p:nvSpPr>
        <p:spPr>
          <a:xfrm>
            <a:off x="4643438" y="357166"/>
            <a:ext cx="3898899" cy="639762"/>
          </a:xfrm>
        </p:spPr>
        <p:txBody>
          <a:bodyPr>
            <a:normAutofit/>
          </a:bodyPr>
          <a:lstStyle/>
          <a:p>
            <a:pPr algn="ctr"/>
            <a:r>
              <a:rPr lang="ru-RU" dirty="0" smtClean="0">
                <a:solidFill>
                  <a:srgbClr val="002060"/>
                </a:solidFill>
              </a:rPr>
              <a:t>Задачи</a:t>
            </a:r>
            <a:r>
              <a:rPr lang="ru-RU" dirty="0" smtClean="0"/>
              <a:t>:</a:t>
            </a:r>
            <a:endParaRPr lang="ru-RU" dirty="0"/>
          </a:p>
        </p:txBody>
      </p:sp>
      <p:sp>
        <p:nvSpPr>
          <p:cNvPr id="8" name="Содержимое 7"/>
          <p:cNvSpPr>
            <a:spLocks noGrp="1"/>
          </p:cNvSpPr>
          <p:nvPr>
            <p:ph sz="quarter" idx="4"/>
          </p:nvPr>
        </p:nvSpPr>
        <p:spPr>
          <a:xfrm>
            <a:off x="4645025" y="1000108"/>
            <a:ext cx="4041775" cy="5357850"/>
          </a:xfrm>
        </p:spPr>
        <p:txBody>
          <a:bodyPr>
            <a:normAutofit fontScale="85000" lnSpcReduction="10000"/>
          </a:bodyPr>
          <a:lstStyle/>
          <a:p>
            <a:pPr lvl="0"/>
            <a:r>
              <a:rPr lang="ru-RU" dirty="0" smtClean="0"/>
              <a:t>дать представление о празднике «День народного единства»;</a:t>
            </a:r>
          </a:p>
          <a:p>
            <a:pPr lvl="0"/>
            <a:r>
              <a:rPr lang="ru-RU" dirty="0" smtClean="0"/>
              <a:t>закрепить знания детей о гимне, гербе, флаге России;</a:t>
            </a:r>
          </a:p>
          <a:p>
            <a:pPr lvl="0"/>
            <a:r>
              <a:rPr lang="ru-RU" dirty="0" smtClean="0"/>
              <a:t>пробудить в детях чувство любви к своему городу (</a:t>
            </a:r>
            <a:r>
              <a:rPr lang="ru-RU" i="1" dirty="0" smtClean="0"/>
              <a:t>селу</a:t>
            </a:r>
            <a:r>
              <a:rPr lang="ru-RU" dirty="0" smtClean="0"/>
              <a:t>);</a:t>
            </a:r>
          </a:p>
          <a:p>
            <a:pPr lvl="0"/>
            <a:r>
              <a:rPr lang="ru-RU" dirty="0" smtClean="0"/>
              <a:t>продолжать знакомить детей с людьми разных национальностей, воспитывать толерантность; воспитывать  уважение к  их традициям и обычаям;</a:t>
            </a:r>
          </a:p>
          <a:p>
            <a:pPr lvl="0"/>
            <a:r>
              <a:rPr lang="ru-RU" dirty="0" smtClean="0"/>
              <a:t>воспитание чувства гордости за силу России, уважения к русским воинам, национальным героям, желания им подражать.</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002060"/>
                </a:solidFill>
              </a:rPr>
              <a:t>Актуальность проекта</a:t>
            </a:r>
            <a:endParaRPr lang="ru-RU" dirty="0">
              <a:solidFill>
                <a:srgbClr val="002060"/>
              </a:solidFill>
            </a:endParaRPr>
          </a:p>
        </p:txBody>
      </p:sp>
      <p:sp>
        <p:nvSpPr>
          <p:cNvPr id="3" name="Содержимое 2"/>
          <p:cNvSpPr>
            <a:spLocks noGrp="1"/>
          </p:cNvSpPr>
          <p:nvPr>
            <p:ph idx="1"/>
          </p:nvPr>
        </p:nvSpPr>
        <p:spPr>
          <a:xfrm>
            <a:off x="457200" y="1285860"/>
            <a:ext cx="8229600" cy="4840303"/>
          </a:xfrm>
        </p:spPr>
        <p:txBody>
          <a:bodyPr>
            <a:normAutofit/>
          </a:bodyPr>
          <a:lstStyle/>
          <a:p>
            <a:r>
              <a:rPr lang="ru-RU" sz="1600" dirty="0" smtClean="0"/>
              <a:t>В настоящее время одной из острейших проблем является воспитание патриотизма. Дошкольные образовательные учреждения, являясь начальным звеном системы образования, призваны формировать у детей первое представление об окружающем мире, отношение к родной природе, малой Родине, своему Отечеству. Очевидно, что для этого необходимо определить нравственные ориентиры, способные вызвать чувства самоуважения и единения.</a:t>
            </a:r>
          </a:p>
          <a:p>
            <a:r>
              <a:rPr lang="ru-RU" sz="1600" dirty="0" smtClean="0"/>
              <a:t>Задачи патриотического воспитания в дошкольном учреждении решаются во всех видах детской деятельности: на занятиях, в играх, в труде, в быту. Воспитателю следует использовать различные средства и мето­ды. Проектная деятельность является отличной формой работы для актуализации и  систематизации знаний детей по патриотическому воспитанию детей.</a:t>
            </a:r>
          </a:p>
          <a:p>
            <a:r>
              <a:rPr lang="ru-RU" sz="1600" dirty="0" smtClean="0"/>
              <a:t>Поэтому решено было реализовать краткосрочный проект "День народного единства".</a:t>
            </a:r>
          </a:p>
          <a:p>
            <a:r>
              <a:rPr lang="ru-RU" sz="1600" dirty="0" smtClean="0"/>
              <a:t>Цель проекта: формировать знания об истории праздника День народного единства, понятие о России, как о многонациональном государстве, народы которого проживают в дружбе и согласии между собой. Закрепить знания о флаге, гербе и гимне. Воспитывать любовь и уважение  к Родине, проживающим народам, формировать дружеские взаимоотношения в детском коллективе. Развивать слуховое внимание и память, обобщить и закрепить знания детей.</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571472" y="285728"/>
            <a:ext cx="8229600" cy="1143000"/>
          </a:xfrm>
        </p:spPr>
        <p:txBody>
          <a:bodyPr>
            <a:normAutofit fontScale="90000"/>
          </a:bodyPr>
          <a:lstStyle/>
          <a:p>
            <a:r>
              <a:rPr lang="ru-RU" b="1" dirty="0" smtClean="0"/>
              <a:t/>
            </a:r>
            <a:br>
              <a:rPr lang="ru-RU" b="1" dirty="0" smtClean="0"/>
            </a:br>
            <a:r>
              <a:rPr lang="ru-RU" b="1" dirty="0" smtClean="0"/>
              <a:t/>
            </a:r>
            <a:br>
              <a:rPr lang="ru-RU" b="1" dirty="0" smtClean="0"/>
            </a:br>
            <a:r>
              <a:rPr lang="ru-RU" b="1" dirty="0" smtClean="0">
                <a:solidFill>
                  <a:srgbClr val="002060"/>
                </a:solidFill>
              </a:rPr>
              <a:t>Ожидаемый результат: </a:t>
            </a:r>
            <a:r>
              <a:rPr lang="ru-RU" dirty="0" smtClean="0"/>
              <a:t/>
            </a:r>
            <a:br>
              <a:rPr lang="ru-RU" dirty="0" smtClean="0"/>
            </a:br>
            <a:r>
              <a:rPr lang="ru-RU" dirty="0" smtClean="0">
                <a:solidFill>
                  <a:srgbClr val="002060"/>
                </a:solidFill>
              </a:rPr>
              <a:t/>
            </a:r>
            <a:br>
              <a:rPr lang="ru-RU" dirty="0" smtClean="0">
                <a:solidFill>
                  <a:srgbClr val="002060"/>
                </a:solidFill>
              </a:rPr>
            </a:br>
            <a:endParaRPr lang="ru-RU" dirty="0">
              <a:solidFill>
                <a:srgbClr val="002060"/>
              </a:solidFill>
            </a:endParaRPr>
          </a:p>
        </p:txBody>
      </p:sp>
      <p:sp>
        <p:nvSpPr>
          <p:cNvPr id="7" name="Содержимое 6"/>
          <p:cNvSpPr>
            <a:spLocks noGrp="1"/>
          </p:cNvSpPr>
          <p:nvPr>
            <p:ph idx="1"/>
          </p:nvPr>
        </p:nvSpPr>
        <p:spPr/>
        <p:txBody>
          <a:bodyPr>
            <a:normAutofit fontScale="70000" lnSpcReduction="20000"/>
          </a:bodyPr>
          <a:lstStyle/>
          <a:p>
            <a:pPr lvl="0"/>
            <a:r>
              <a:rPr lang="ru-RU" dirty="0" smtClean="0"/>
              <a:t>совершенствование уровня знаний детей о своем родном крае, о стране.</a:t>
            </a:r>
          </a:p>
          <a:p>
            <a:pPr lvl="0"/>
            <a:r>
              <a:rPr lang="ru-RU" dirty="0" smtClean="0"/>
              <a:t>формирование у детей чувств патриотизма: гордости за свою Родину, уважение традиций людей разных национальностей, проживающих на территории России;</a:t>
            </a:r>
          </a:p>
          <a:p>
            <a:pPr lvl="0"/>
            <a:r>
              <a:rPr lang="ru-RU" dirty="0" smtClean="0"/>
              <a:t>осуществление в группе образовательного процесса  по обозначенной проблеме;</a:t>
            </a:r>
          </a:p>
          <a:p>
            <a:pPr lvl="0"/>
            <a:r>
              <a:rPr lang="ru-RU" dirty="0" smtClean="0"/>
              <a:t>развитие познавательной деятельности дошкольников в ходе совместной практической деятельности с воспитателем;</a:t>
            </a:r>
          </a:p>
          <a:p>
            <a:pPr lvl="0"/>
            <a:r>
              <a:rPr lang="ru-RU" dirty="0" smtClean="0"/>
              <a:t>совершенствование и обогащение развивающей среды группы;</a:t>
            </a:r>
          </a:p>
          <a:p>
            <a:r>
              <a:rPr lang="ru-RU" dirty="0" smtClean="0"/>
              <a:t>вовлечение родителей в педагогический процесс группы, укрепление заинтересованности в сотрудничестве с детским садом.</a:t>
            </a:r>
            <a:br>
              <a:rPr lang="ru-RU" dirty="0" smtClean="0"/>
            </a:b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normAutofit/>
          </a:bodyPr>
          <a:lstStyle/>
          <a:p>
            <a:r>
              <a:rPr lang="ru-RU" b="1" dirty="0" smtClean="0">
                <a:solidFill>
                  <a:srgbClr val="002060"/>
                </a:solidFill>
              </a:rPr>
              <a:t>Приложение</a:t>
            </a:r>
            <a:endParaRPr lang="ru-RU" b="1" dirty="0">
              <a:solidFill>
                <a:srgbClr val="002060"/>
              </a:solidFill>
            </a:endParaRPr>
          </a:p>
        </p:txBody>
      </p:sp>
      <p:pic>
        <p:nvPicPr>
          <p:cNvPr id="5" name="Содержимое 4" descr="1619124770_23-phonoteka_org-p-den-narodnogo-yedinstva-fon-28.jpg"/>
          <p:cNvPicPr>
            <a:picLocks noGrp="1" noChangeAspect="1"/>
          </p:cNvPicPr>
          <p:nvPr>
            <p:ph idx="1"/>
          </p:nvPr>
        </p:nvPicPr>
        <p:blipFill>
          <a:blip r:embed="rId2" cstate="print"/>
          <a:stretch>
            <a:fillRect/>
          </a:stretch>
        </p:blipFill>
        <p:spPr>
          <a:xfrm>
            <a:off x="628160" y="1340768"/>
            <a:ext cx="7976288" cy="4785395"/>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normAutofit/>
          </a:bodyPr>
          <a:lstStyle/>
          <a:p>
            <a:r>
              <a:rPr lang="ru-RU" b="1" dirty="0" smtClean="0">
                <a:solidFill>
                  <a:srgbClr val="002060"/>
                </a:solidFill>
              </a:rPr>
              <a:t>Работа с детьми</a:t>
            </a:r>
            <a:endParaRPr lang="ru-RU" b="1" dirty="0">
              <a:solidFill>
                <a:srgbClr val="002060"/>
              </a:solidFill>
            </a:endParaRPr>
          </a:p>
        </p:txBody>
      </p:sp>
      <p:pic>
        <p:nvPicPr>
          <p:cNvPr id="2" name="Объект 1"/>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55575" y="1412775"/>
            <a:ext cx="3840425" cy="2880319"/>
          </a:xfrm>
        </p:spPr>
      </p:pic>
      <p:pic>
        <p:nvPicPr>
          <p:cNvPr id="1026" name="Picture 2" descr="E:\Таня_Воспитатель_2019-2020\ФОТО_САД\Блажан_аттестация\Проект патриотически-нравственный\IMG-20221107-WA0018.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88024" y="1429178"/>
            <a:ext cx="3818556" cy="286391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normAutofit/>
          </a:bodyPr>
          <a:lstStyle/>
          <a:p>
            <a:r>
              <a:rPr lang="ru-RU" b="1" dirty="0" smtClean="0">
                <a:solidFill>
                  <a:srgbClr val="002060"/>
                </a:solidFill>
              </a:rPr>
              <a:t>Работа с детьми</a:t>
            </a:r>
            <a:endParaRPr lang="ru-RU" b="1" dirty="0">
              <a:solidFill>
                <a:srgbClr val="002060"/>
              </a:solidFill>
            </a:endParaRPr>
          </a:p>
        </p:txBody>
      </p:sp>
      <p:pic>
        <p:nvPicPr>
          <p:cNvPr id="2051" name="Picture 3" descr="E:\Таня_Воспитатель_2019-2020\ФОТО_САД\Блажан_аттестация\Проект патриотически-нравственный\IMG-20221107-WA000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36600" y="1352466"/>
            <a:ext cx="2704815" cy="481283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E:\Таня_Воспитатель_2019-2020\ФОТО_САД\Блажан_аттестация\Проект патриотически-нравственный\IMG-20221107-WA001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7556" y="1340768"/>
            <a:ext cx="2711390" cy="482453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143</Words>
  <Application>Microsoft Office PowerPoint</Application>
  <PresentationFormat>Экран (4:3)</PresentationFormat>
  <Paragraphs>42</Paragraphs>
  <Slides>12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12</vt:i4>
      </vt:variant>
    </vt:vector>
  </HeadingPairs>
  <TitlesOfParts>
    <vt:vector size="16" baseType="lpstr">
      <vt:lpstr>Arial</vt:lpstr>
      <vt:lpstr>Bookman Old Style</vt:lpstr>
      <vt:lpstr>Calibri</vt:lpstr>
      <vt:lpstr>Тема Office</vt:lpstr>
      <vt:lpstr>    Проект  по нравственно-патриотическому воспитанию «День народного единства» старший дошкольный возраст    </vt:lpstr>
      <vt:lpstr>Презентация PowerPoint</vt:lpstr>
      <vt:lpstr>Паспорт проекта</vt:lpstr>
      <vt:lpstr>Презентация PowerPoint</vt:lpstr>
      <vt:lpstr>Актуальность проекта</vt:lpstr>
      <vt:lpstr>  Ожидаемый результат:   </vt:lpstr>
      <vt:lpstr>Приложение</vt:lpstr>
      <vt:lpstr>Работа с детьми</vt:lpstr>
      <vt:lpstr>Работа с детьми</vt:lpstr>
      <vt:lpstr>Работа с детьми</vt:lpstr>
      <vt:lpstr>Итоговое мероприятие</vt:lpstr>
      <vt:lpstr> Результаты реализации проекта: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Название презентации</dc:title>
  <dc:creator>Marat</dc:creator>
  <cp:lastModifiedBy>Администратор</cp:lastModifiedBy>
  <cp:revision>11</cp:revision>
  <dcterms:created xsi:type="dcterms:W3CDTF">2021-05-25T13:06:06Z</dcterms:created>
  <dcterms:modified xsi:type="dcterms:W3CDTF">2022-11-14T14:30:20Z</dcterms:modified>
</cp:coreProperties>
</file>